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gSFzXhIhhYlLLhnkhKkY8Esvva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57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>
            <a:spLocks noGrp="1"/>
          </p:cNvSpPr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g10f6edec7b9_0_4"/>
          <p:cNvSpPr txBox="1">
            <a:spLocks noGrp="1"/>
          </p:cNvSpPr>
          <p:nvPr>
            <p:ph type="subTitle" idx="1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g10f6edec7b9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>
            <a:spLocks noGrp="1"/>
          </p:cNvSpPr>
          <p:nvPr>
            <p:ph type="title" hasCustomPrompt="1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10f6edec7b9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>
            <a:spLocks noGrp="1"/>
          </p:cNvSpPr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10f6edec7b9_0_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g10f6edec7b9_0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8" name="Google Shape;58;g10f6edec7b9_0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9" name="Google Shape;59;g10f6edec7b9_0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8"/>
          <p:cNvSpPr txBox="1">
            <a:spLocks noGrp="1"/>
          </p:cNvSpPr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g10f6edec7b9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0f6edec7b9_0_11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g10f6edec7b9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g10f6edec7b9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5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g10f6edec7b9_0_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g10f6edec7b9_0_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g10f6edec7b9_0_19"/>
          <p:cNvSpPr txBox="1">
            <a:spLocks noGrp="1"/>
          </p:cNvSpPr>
          <p:nvPr>
            <p:ph type="body" idx="1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0f6edec7b9_0_19"/>
          <p:cNvSpPr txBox="1">
            <a:spLocks noGrp="1"/>
          </p:cNvSpPr>
          <p:nvPr>
            <p:ph type="body" idx="2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10f6edec7b9_0_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10f6edec7b9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10f6edec7b9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>
            <a:spLocks noGrp="1"/>
          </p:cNvSpPr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g10f6edec7b9_0_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10f6edec7b9_0_32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g10f6edec7b9_0_3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g10f6edec7b9_0_32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g10f6edec7b9_0_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10f6edec7b9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10f6edec7b9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thahoscar2/E-Commerce-Business-Shipment-Analysis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" descr="A close up of a logo&#10;&#10;Description automatically generated"/>
          <p:cNvPicPr preferRelativeResize="0"/>
          <p:nvPr/>
        </p:nvPicPr>
        <p:blipFill rotWithShape="1">
          <a:blip r:embed="rId3">
            <a:alphaModFix amt="52999"/>
          </a:blip>
          <a:srcRect r="62945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491867" y="1051649"/>
            <a:ext cx="4161300" cy="156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E-Commerce Shipping Data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1040265" y="3418689"/>
            <a:ext cx="30645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-US" sz="3200" b="1" i="1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Asklepios</a:t>
            </a:r>
            <a:r>
              <a:rPr lang="en-US" sz="3200" b="1" i="1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b="1" i="1" dirty="0">
              <a:solidFill>
                <a:schemeClr val="lt1"/>
              </a:solidFill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1310267" y="2617550"/>
            <a:ext cx="2524500" cy="23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74;p2"/>
          <p:cNvSpPr txBox="1"/>
          <p:nvPr/>
        </p:nvSpPr>
        <p:spPr>
          <a:xfrm>
            <a:off x="712558" y="4003424"/>
            <a:ext cx="3719915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Awalsyah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Rinanto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Putra</a:t>
            </a:r>
          </a:p>
          <a:p>
            <a:pPr lvl="0" algn="ctr"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Fathah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Oscar </a:t>
            </a:r>
          </a:p>
          <a:p>
            <a:pPr lvl="0"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 </a:t>
            </a: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Rizky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Septiansyah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lvl="0" algn="ctr"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Hermawan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Febrianto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lvl="0"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Devi </a:t>
            </a: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Puji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Ayuningsih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lvl="0" algn="ctr"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Anggita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Citanegara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Lubis</a:t>
            </a:r>
            <a:endParaRPr lang="en-US" sz="1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2"/>
          <p:cNvSpPr txBox="1"/>
          <p:nvPr/>
        </p:nvSpPr>
        <p:spPr>
          <a:xfrm>
            <a:off x="4359883" y="134271"/>
            <a:ext cx="3557988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 1 - EDA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74;p2"/>
          <p:cNvSpPr txBox="1"/>
          <p:nvPr/>
        </p:nvSpPr>
        <p:spPr>
          <a:xfrm>
            <a:off x="833901" y="830735"/>
            <a:ext cx="977867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1. Descriptive Statistics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58" y="1435507"/>
            <a:ext cx="3158883" cy="31503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119" y="1435507"/>
            <a:ext cx="5964918" cy="3150346"/>
          </a:xfrm>
          <a:prstGeom prst="rect">
            <a:avLst/>
          </a:prstGeom>
        </p:spPr>
      </p:pic>
      <p:sp>
        <p:nvSpPr>
          <p:cNvPr id="6" name="Google Shape;74;p2"/>
          <p:cNvSpPr txBox="1"/>
          <p:nvPr/>
        </p:nvSpPr>
        <p:spPr>
          <a:xfrm>
            <a:off x="1358358" y="4835236"/>
            <a:ext cx="9778679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b="1" i="1" dirty="0" err="1"/>
              <a:t>Hasil</a:t>
            </a:r>
            <a:r>
              <a:rPr lang="en-US" b="1" i="1" dirty="0"/>
              <a:t> </a:t>
            </a:r>
            <a:r>
              <a:rPr lang="en-US" b="1" i="1" dirty="0" err="1"/>
              <a:t>Observasi</a:t>
            </a:r>
            <a:r>
              <a:rPr lang="en-US" b="1" i="1" dirty="0"/>
              <a:t> : </a:t>
            </a:r>
            <a:endParaRPr lang="en-US" dirty="0"/>
          </a:p>
          <a:p>
            <a:pPr lvl="0" algn="just">
              <a:lnSpc>
                <a:spcPct val="150000"/>
              </a:lnSpc>
            </a:pPr>
            <a:r>
              <a:rPr lang="en-US" dirty="0"/>
              <a:t>A.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data,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isinya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</a:p>
          <a:p>
            <a:pPr lvl="0" algn="just">
              <a:lnSpc>
                <a:spcPct val="150000"/>
              </a:lnSpc>
            </a:pPr>
            <a:r>
              <a:rPr lang="en-US" dirty="0"/>
              <a:t>B.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missing value </a:t>
            </a:r>
          </a:p>
          <a:p>
            <a:pPr lvl="0" algn="just">
              <a:lnSpc>
                <a:spcPct val="150000"/>
              </a:lnSpc>
            </a:pPr>
            <a:r>
              <a:rPr lang="en-US" dirty="0"/>
              <a:t>C.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max, </a:t>
            </a:r>
            <a:r>
              <a:rPr lang="en-US" dirty="0" err="1"/>
              <a:t>variabel</a:t>
            </a:r>
            <a:r>
              <a:rPr lang="en-US" dirty="0"/>
              <a:t> Purchases </a:t>
            </a:r>
            <a:r>
              <a:rPr lang="en-US" dirty="0" err="1"/>
              <a:t>dan</a:t>
            </a:r>
            <a:r>
              <a:rPr lang="en-US" dirty="0"/>
              <a:t> Discount </a:t>
            </a:r>
            <a:r>
              <a:rPr lang="en-US" dirty="0" err="1"/>
              <a:t>kemungkinan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outlier</a:t>
            </a:r>
            <a:endParaRPr b="1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31663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4;p2"/>
          <p:cNvSpPr txBox="1"/>
          <p:nvPr/>
        </p:nvSpPr>
        <p:spPr>
          <a:xfrm>
            <a:off x="792339" y="278869"/>
            <a:ext cx="977867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2. Univariate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96" y="1155218"/>
            <a:ext cx="4553563" cy="3007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400" y="864744"/>
            <a:ext cx="4806589" cy="3588018"/>
          </a:xfrm>
          <a:prstGeom prst="rect">
            <a:avLst/>
          </a:prstGeom>
        </p:spPr>
      </p:pic>
      <p:sp>
        <p:nvSpPr>
          <p:cNvPr id="8" name="Google Shape;74;p2"/>
          <p:cNvSpPr txBox="1"/>
          <p:nvPr/>
        </p:nvSpPr>
        <p:spPr>
          <a:xfrm>
            <a:off x="1358107" y="4530846"/>
            <a:ext cx="4789540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b="1" i="1" dirty="0" err="1"/>
              <a:t>Hasil</a:t>
            </a:r>
            <a:r>
              <a:rPr lang="en-US" b="1" i="1" dirty="0"/>
              <a:t> </a:t>
            </a:r>
            <a:r>
              <a:rPr lang="en-US" b="1" i="1" dirty="0" err="1"/>
              <a:t>Observasi</a:t>
            </a:r>
            <a:r>
              <a:rPr lang="en-US" b="1" i="1" dirty="0"/>
              <a:t> : </a:t>
            </a:r>
          </a:p>
          <a:p>
            <a:pPr lvl="0" algn="just">
              <a:lnSpc>
                <a:spcPct val="150000"/>
              </a:lnSpc>
            </a:pPr>
            <a:r>
              <a:rPr lang="en-US" dirty="0"/>
              <a:t>- </a:t>
            </a:r>
            <a:r>
              <a:rPr lang="en-US" dirty="0" err="1"/>
              <a:t>Variabel</a:t>
            </a:r>
            <a:r>
              <a:rPr lang="en-US" dirty="0"/>
              <a:t> Purchases </a:t>
            </a:r>
            <a:r>
              <a:rPr lang="en-US" dirty="0" err="1"/>
              <a:t>dan</a:t>
            </a:r>
            <a:r>
              <a:rPr lang="en-US" dirty="0"/>
              <a:t> Discount </a:t>
            </a:r>
            <a:r>
              <a:rPr lang="en-US" dirty="0" err="1"/>
              <a:t>memiliki</a:t>
            </a:r>
            <a:r>
              <a:rPr lang="en-US" dirty="0"/>
              <a:t> outlier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membentuk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positively Skewed</a:t>
            </a:r>
          </a:p>
          <a:p>
            <a:pPr lvl="0" algn="just">
              <a:lnSpc>
                <a:spcPct val="150000"/>
              </a:lnSpc>
            </a:pPr>
            <a:r>
              <a:rPr lang="en-US" dirty="0"/>
              <a:t>- </a:t>
            </a:r>
            <a:r>
              <a:rPr lang="en-US" dirty="0" err="1"/>
              <a:t>Variabel</a:t>
            </a:r>
            <a:r>
              <a:rPr lang="en-US" dirty="0"/>
              <a:t> Cost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yang paling </a:t>
            </a:r>
            <a:r>
              <a:rPr lang="en-US" dirty="0" err="1"/>
              <a:t>mendekati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normal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797" y="4530845"/>
            <a:ext cx="3991796" cy="170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92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4;p2"/>
          <p:cNvSpPr txBox="1"/>
          <p:nvPr/>
        </p:nvSpPr>
        <p:spPr>
          <a:xfrm>
            <a:off x="792339" y="269661"/>
            <a:ext cx="977867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2. Univariate 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39" y="950677"/>
            <a:ext cx="6959069" cy="53392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716" y="950678"/>
            <a:ext cx="2057412" cy="1855158"/>
          </a:xfrm>
          <a:prstGeom prst="rect">
            <a:avLst/>
          </a:prstGeom>
        </p:spPr>
      </p:pic>
      <p:sp>
        <p:nvSpPr>
          <p:cNvPr id="8" name="Google Shape;74;p2"/>
          <p:cNvSpPr txBox="1"/>
          <p:nvPr/>
        </p:nvSpPr>
        <p:spPr>
          <a:xfrm>
            <a:off x="8058629" y="2764810"/>
            <a:ext cx="3528533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200" b="1" i="1" dirty="0" err="1"/>
              <a:t>Hasil</a:t>
            </a:r>
            <a:r>
              <a:rPr lang="en-US" sz="1200" b="1" i="1" dirty="0"/>
              <a:t> </a:t>
            </a:r>
            <a:r>
              <a:rPr lang="en-US" sz="1200" b="1" i="1" dirty="0" err="1"/>
              <a:t>Observasi</a:t>
            </a:r>
            <a:r>
              <a:rPr lang="en-US" sz="1200" b="1" i="1" dirty="0"/>
              <a:t> : </a:t>
            </a:r>
          </a:p>
          <a:p>
            <a:pPr lvl="0" algn="just">
              <a:lnSpc>
                <a:spcPct val="150000"/>
              </a:lnSpc>
            </a:pPr>
            <a:r>
              <a:rPr lang="en-US" sz="1200" dirty="0"/>
              <a:t>- Warehouse block yang paling </a:t>
            </a:r>
            <a:r>
              <a:rPr lang="en-US" sz="1200" dirty="0" err="1"/>
              <a:t>banyak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Warehouse F</a:t>
            </a:r>
          </a:p>
          <a:p>
            <a:pPr lvl="0" algn="just">
              <a:lnSpc>
                <a:spcPct val="150000"/>
              </a:lnSpc>
            </a:pPr>
            <a:r>
              <a:rPr lang="en-US" sz="1200" dirty="0"/>
              <a:t>- Shipment mode yang </a:t>
            </a:r>
            <a:r>
              <a:rPr lang="en-US" sz="1200" dirty="0" err="1"/>
              <a:t>dominan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pengiriman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kapal</a:t>
            </a:r>
            <a:endParaRPr lang="en-US" sz="1200" dirty="0"/>
          </a:p>
          <a:p>
            <a:pPr lvl="0" algn="just">
              <a:lnSpc>
                <a:spcPct val="150000"/>
              </a:lnSpc>
            </a:pPr>
            <a:r>
              <a:rPr lang="en-US" sz="1200" dirty="0"/>
              <a:t>-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sampel</a:t>
            </a:r>
            <a:r>
              <a:rPr lang="en-US" sz="1200" dirty="0"/>
              <a:t> yang </a:t>
            </a:r>
            <a:r>
              <a:rPr lang="en-US" sz="1200" dirty="0" err="1"/>
              <a:t>mengalami</a:t>
            </a:r>
            <a:r>
              <a:rPr lang="en-US" sz="1200" dirty="0"/>
              <a:t> </a:t>
            </a:r>
            <a:r>
              <a:rPr lang="en-US" sz="1200" dirty="0" err="1"/>
              <a:t>keterlambatan</a:t>
            </a:r>
            <a:r>
              <a:rPr lang="en-US" sz="1200" dirty="0"/>
              <a:t> </a:t>
            </a:r>
            <a:r>
              <a:rPr lang="en-US" sz="1200" dirty="0" err="1"/>
              <a:t>pengiriman</a:t>
            </a:r>
            <a:r>
              <a:rPr lang="en-US" sz="1200" dirty="0"/>
              <a:t> </a:t>
            </a:r>
            <a:r>
              <a:rPr lang="en-US" sz="1200" dirty="0" err="1"/>
              <a:t>lebih</a:t>
            </a:r>
            <a:r>
              <a:rPr lang="en-US" sz="1200" dirty="0"/>
              <a:t> </a:t>
            </a:r>
            <a:r>
              <a:rPr lang="en-US" sz="1200" dirty="0" err="1"/>
              <a:t>banyak</a:t>
            </a:r>
            <a:endParaRPr sz="1200" b="1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74;p2"/>
          <p:cNvSpPr txBox="1"/>
          <p:nvPr/>
        </p:nvSpPr>
        <p:spPr>
          <a:xfrm>
            <a:off x="4969826" y="4927381"/>
            <a:ext cx="5601192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200" b="1" i="1" dirty="0" err="1"/>
              <a:t>Apa</a:t>
            </a:r>
            <a:r>
              <a:rPr lang="en-US" sz="1200" b="1" i="1" dirty="0"/>
              <a:t> yang </a:t>
            </a:r>
            <a:r>
              <a:rPr lang="en-US" sz="1200" b="1" i="1" dirty="0" err="1"/>
              <a:t>harus</a:t>
            </a:r>
            <a:r>
              <a:rPr lang="en-US" sz="1200" b="1" i="1" dirty="0"/>
              <a:t> di-follow up </a:t>
            </a:r>
            <a:r>
              <a:rPr lang="en-US" sz="1200" b="1" i="1" dirty="0" err="1"/>
              <a:t>saat</a:t>
            </a:r>
            <a:r>
              <a:rPr lang="en-US" sz="1200" b="1" i="1" dirty="0"/>
              <a:t> data pre-processing? </a:t>
            </a:r>
          </a:p>
          <a:p>
            <a:pPr lvl="0" algn="just">
              <a:lnSpc>
                <a:spcPct val="150000"/>
              </a:lnSpc>
            </a:pPr>
            <a:r>
              <a:rPr lang="en-US" sz="1200" dirty="0"/>
              <a:t>- Remove outlier</a:t>
            </a:r>
          </a:p>
          <a:p>
            <a:pPr lvl="0" algn="just">
              <a:lnSpc>
                <a:spcPct val="150000"/>
              </a:lnSpc>
            </a:pPr>
            <a:r>
              <a:rPr lang="en-US" sz="1200" dirty="0"/>
              <a:t>- </a:t>
            </a:r>
            <a:r>
              <a:rPr lang="en-US" sz="1200" dirty="0" err="1"/>
              <a:t>Melakukan</a:t>
            </a:r>
            <a:r>
              <a:rPr lang="en-US" sz="1200" dirty="0"/>
              <a:t> OHE </a:t>
            </a:r>
            <a:r>
              <a:rPr lang="en-US" sz="1200" dirty="0" err="1"/>
              <a:t>pada</a:t>
            </a:r>
            <a:r>
              <a:rPr lang="en-US" sz="1200" dirty="0"/>
              <a:t> feature Warehouse </a:t>
            </a:r>
            <a:r>
              <a:rPr lang="en-US" sz="1200" dirty="0" err="1"/>
              <a:t>dan</a:t>
            </a:r>
            <a:r>
              <a:rPr lang="en-US" sz="1200" dirty="0"/>
              <a:t> Shipment</a:t>
            </a:r>
          </a:p>
          <a:p>
            <a:pPr lvl="0" algn="just">
              <a:lnSpc>
                <a:spcPct val="150000"/>
              </a:lnSpc>
            </a:pPr>
            <a:r>
              <a:rPr lang="en-US" sz="1200" dirty="0"/>
              <a:t>- </a:t>
            </a:r>
            <a:r>
              <a:rPr lang="en-US" sz="1200" dirty="0" err="1"/>
              <a:t>Melakukan</a:t>
            </a:r>
            <a:r>
              <a:rPr lang="en-US" sz="1200" dirty="0"/>
              <a:t> label encoding </a:t>
            </a:r>
            <a:r>
              <a:rPr lang="en-US" sz="1200" dirty="0" err="1"/>
              <a:t>pada</a:t>
            </a:r>
            <a:r>
              <a:rPr lang="en-US" sz="1200" dirty="0"/>
              <a:t> feature Gender </a:t>
            </a:r>
            <a:r>
              <a:rPr lang="en-US" sz="1200" dirty="0" err="1"/>
              <a:t>dan</a:t>
            </a:r>
            <a:r>
              <a:rPr lang="en-US" sz="1200" dirty="0"/>
              <a:t> Product Importance</a:t>
            </a:r>
          </a:p>
          <a:p>
            <a:pPr lvl="0" algn="just">
              <a:lnSpc>
                <a:spcPct val="150000"/>
              </a:lnSpc>
            </a:pPr>
            <a:r>
              <a:rPr lang="en-US" sz="1200" dirty="0"/>
              <a:t>- </a:t>
            </a: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standardisasi</a:t>
            </a:r>
            <a:r>
              <a:rPr lang="en-US" sz="1200" dirty="0"/>
              <a:t> </a:t>
            </a:r>
            <a:r>
              <a:rPr lang="en-US" sz="1200" dirty="0" err="1"/>
              <a:t>pada</a:t>
            </a:r>
            <a:r>
              <a:rPr lang="en-US" sz="1200" dirty="0"/>
              <a:t> feature Cost </a:t>
            </a:r>
            <a:r>
              <a:rPr lang="en-US" sz="1200" dirty="0" err="1"/>
              <a:t>dan</a:t>
            </a:r>
            <a:r>
              <a:rPr lang="en-US" sz="1200" dirty="0"/>
              <a:t> Weight</a:t>
            </a:r>
          </a:p>
          <a:p>
            <a:pPr lvl="0" algn="just">
              <a:lnSpc>
                <a:spcPct val="150000"/>
              </a:lnSpc>
            </a:pPr>
            <a:r>
              <a:rPr lang="en-US" sz="1200" dirty="0"/>
              <a:t>- </a:t>
            </a:r>
            <a:r>
              <a:rPr lang="en-US" sz="1200" dirty="0" err="1"/>
              <a:t>Melakukan</a:t>
            </a:r>
            <a:r>
              <a:rPr lang="en-US" sz="1200" dirty="0"/>
              <a:t> log transformation </a:t>
            </a:r>
            <a:r>
              <a:rPr lang="en-US" sz="1200" dirty="0" err="1"/>
              <a:t>pada</a:t>
            </a:r>
            <a:r>
              <a:rPr lang="en-US" sz="1200" dirty="0"/>
              <a:t> Discount </a:t>
            </a:r>
            <a:r>
              <a:rPr lang="en-US" sz="1200" dirty="0" err="1"/>
              <a:t>dan</a:t>
            </a:r>
            <a:r>
              <a:rPr lang="en-US" sz="1200" dirty="0"/>
              <a:t> Purchases</a:t>
            </a:r>
          </a:p>
        </p:txBody>
      </p:sp>
    </p:spTree>
    <p:extLst>
      <p:ext uri="{BB962C8B-B14F-4D97-AF65-F5344CB8AC3E}">
        <p14:creationId xmlns:p14="http://schemas.microsoft.com/office/powerpoint/2010/main" val="114597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4;p2"/>
          <p:cNvSpPr txBox="1"/>
          <p:nvPr/>
        </p:nvSpPr>
        <p:spPr>
          <a:xfrm>
            <a:off x="792339" y="173907"/>
            <a:ext cx="977867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3. Multivariate Analysis</a:t>
            </a:r>
          </a:p>
        </p:txBody>
      </p:sp>
      <p:sp>
        <p:nvSpPr>
          <p:cNvPr id="8" name="Google Shape;74;p2"/>
          <p:cNvSpPr txBox="1"/>
          <p:nvPr/>
        </p:nvSpPr>
        <p:spPr>
          <a:xfrm>
            <a:off x="6622472" y="1338786"/>
            <a:ext cx="4973783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b="1" i="1" dirty="0" err="1"/>
              <a:t>Hasil</a:t>
            </a:r>
            <a:r>
              <a:rPr lang="en-US" b="1" i="1" dirty="0"/>
              <a:t> </a:t>
            </a:r>
            <a:r>
              <a:rPr lang="en-US" b="1" i="1" dirty="0" err="1"/>
              <a:t>Observasi</a:t>
            </a:r>
            <a:r>
              <a:rPr lang="en-US" b="1" i="1" dirty="0"/>
              <a:t> :</a:t>
            </a:r>
            <a:endParaRPr lang="en-US" dirty="0"/>
          </a:p>
          <a:p>
            <a:pPr marL="342900" lvl="0" indent="-342900" algn="just">
              <a:lnSpc>
                <a:spcPct val="150000"/>
              </a:lnSpc>
              <a:buAutoNum type="alphaUcPeriod"/>
            </a:pP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korelasi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feature </a:t>
            </a:r>
            <a:r>
              <a:rPr lang="en-US" dirty="0" err="1"/>
              <a:t>dan</a:t>
            </a:r>
            <a:r>
              <a:rPr lang="en-US" dirty="0"/>
              <a:t> label. Kira-</a:t>
            </a:r>
            <a:r>
              <a:rPr lang="en-US" dirty="0" err="1"/>
              <a:t>kira</a:t>
            </a:r>
            <a:r>
              <a:rPr lang="en-US" dirty="0"/>
              <a:t> feature mana </a:t>
            </a:r>
            <a:r>
              <a:rPr lang="en-US" dirty="0" err="1"/>
              <a:t>saja</a:t>
            </a:r>
            <a:r>
              <a:rPr lang="en-US" dirty="0"/>
              <a:t> yang paling </a:t>
            </a:r>
            <a:r>
              <a:rPr lang="en-US" dirty="0" err="1"/>
              <a:t>relevan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dipertahankan</a:t>
            </a:r>
            <a:r>
              <a:rPr lang="en-US" dirty="0"/>
              <a:t>? 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Discount </a:t>
            </a:r>
            <a:r>
              <a:rPr lang="en-US" dirty="0" err="1"/>
              <a:t>dan</a:t>
            </a:r>
            <a:r>
              <a:rPr lang="en-US" dirty="0"/>
              <a:t> Weight </a:t>
            </a:r>
          </a:p>
          <a:p>
            <a:pPr lvl="0" algn="just">
              <a:lnSpc>
                <a:spcPct val="150000"/>
              </a:lnSpc>
            </a:pPr>
            <a:r>
              <a:rPr lang="en-US" dirty="0"/>
              <a:t>B.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korelasi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-feature,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yang </a:t>
            </a:r>
            <a:r>
              <a:rPr lang="en-US" dirty="0" err="1"/>
              <a:t>menarik</a:t>
            </a:r>
            <a:r>
              <a:rPr lang="en-US" dirty="0"/>
              <a:t>?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feature </a:t>
            </a:r>
            <a:r>
              <a:rPr lang="en-US" dirty="0" err="1"/>
              <a:t>itu</a:t>
            </a:r>
            <a:r>
              <a:rPr lang="en-US" dirty="0"/>
              <a:t>? 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Weight </a:t>
            </a:r>
            <a:r>
              <a:rPr lang="en-US" dirty="0" err="1"/>
              <a:t>terhadap</a:t>
            </a:r>
            <a:r>
              <a:rPr lang="en-US" dirty="0"/>
              <a:t> Calls 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Weight </a:t>
            </a:r>
            <a:r>
              <a:rPr lang="en-US" dirty="0" err="1"/>
              <a:t>terhadap</a:t>
            </a:r>
            <a:r>
              <a:rPr lang="en-US" dirty="0"/>
              <a:t> Discount 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Cost </a:t>
            </a:r>
            <a:r>
              <a:rPr lang="en-US" dirty="0" err="1"/>
              <a:t>terhadap</a:t>
            </a:r>
            <a:r>
              <a:rPr lang="en-US" dirty="0"/>
              <a:t> Calls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0" y="840022"/>
            <a:ext cx="5766242" cy="56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15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4;p2"/>
          <p:cNvSpPr txBox="1"/>
          <p:nvPr/>
        </p:nvSpPr>
        <p:spPr>
          <a:xfrm>
            <a:off x="792339" y="173907"/>
            <a:ext cx="977867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4. Business Insight</a:t>
            </a:r>
          </a:p>
        </p:txBody>
      </p:sp>
      <p:sp>
        <p:nvSpPr>
          <p:cNvPr id="8" name="Google Shape;74;p2"/>
          <p:cNvSpPr txBox="1"/>
          <p:nvPr/>
        </p:nvSpPr>
        <p:spPr>
          <a:xfrm>
            <a:off x="873995" y="3992280"/>
            <a:ext cx="4955096" cy="235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pembelian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discount </a:t>
            </a:r>
            <a:r>
              <a:rPr lang="en-US" dirty="0" err="1"/>
              <a:t>diatas</a:t>
            </a:r>
            <a:r>
              <a:rPr lang="en-US" dirty="0"/>
              <a:t> 10%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keterlambatan</a:t>
            </a:r>
            <a:r>
              <a:rPr lang="en-US" dirty="0"/>
              <a:t> </a:t>
            </a:r>
            <a:r>
              <a:rPr lang="en-US" dirty="0" err="1"/>
              <a:t>pengiriman</a:t>
            </a:r>
            <a:r>
              <a:rPr lang="en-US" dirty="0"/>
              <a:t>.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e-commerce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notifikasi</a:t>
            </a:r>
            <a:r>
              <a:rPr lang="en-US" dirty="0"/>
              <a:t> </a:t>
            </a:r>
            <a:r>
              <a:rPr lang="en-US" dirty="0" err="1"/>
              <a:t>keterlambatan</a:t>
            </a:r>
            <a:r>
              <a:rPr lang="en-US" dirty="0"/>
              <a:t> </a:t>
            </a:r>
            <a:r>
              <a:rPr lang="en-US" dirty="0" err="1"/>
              <a:t>pengiriman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customer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pembelian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discount yang </a:t>
            </a:r>
            <a:r>
              <a:rPr lang="en-US" dirty="0" err="1"/>
              <a:t>besar</a:t>
            </a:r>
            <a:r>
              <a:rPr lang="en-US" dirty="0"/>
              <a:t> yang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yang </a:t>
            </a:r>
            <a:r>
              <a:rPr lang="en-US" dirty="0" err="1"/>
              <a:t>dipesan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terkirim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88" y="929292"/>
            <a:ext cx="4263311" cy="28153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724" y="929292"/>
            <a:ext cx="4514687" cy="2815394"/>
          </a:xfrm>
          <a:prstGeom prst="rect">
            <a:avLst/>
          </a:prstGeom>
        </p:spPr>
      </p:pic>
      <p:sp>
        <p:nvSpPr>
          <p:cNvPr id="7" name="Google Shape;74;p2"/>
          <p:cNvSpPr txBox="1"/>
          <p:nvPr/>
        </p:nvSpPr>
        <p:spPr>
          <a:xfrm>
            <a:off x="6631996" y="3992280"/>
            <a:ext cx="4924144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dirty="0" err="1"/>
              <a:t>Barang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berat</a:t>
            </a:r>
            <a:r>
              <a:rPr lang="en-US" dirty="0"/>
              <a:t> 2-4 Kg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keterlambatan</a:t>
            </a:r>
            <a:r>
              <a:rPr lang="en-US" dirty="0"/>
              <a:t> </a:t>
            </a:r>
            <a:r>
              <a:rPr lang="en-US" dirty="0" err="1"/>
              <a:t>pengiriman</a:t>
            </a:r>
            <a:r>
              <a:rPr lang="en-US" dirty="0"/>
              <a:t>.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pihak</a:t>
            </a:r>
            <a:r>
              <a:rPr lang="en-US" dirty="0"/>
              <a:t> e-commerce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notifikasi</a:t>
            </a:r>
            <a:r>
              <a:rPr lang="en-US" dirty="0"/>
              <a:t> </a:t>
            </a:r>
            <a:r>
              <a:rPr lang="en-US" dirty="0" err="1"/>
              <a:t>keterlambatan</a:t>
            </a:r>
            <a:r>
              <a:rPr lang="en-US" dirty="0"/>
              <a:t> </a:t>
            </a:r>
            <a:r>
              <a:rPr lang="en-US" dirty="0" err="1"/>
              <a:t>pengiriman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customer yang </a:t>
            </a:r>
            <a:r>
              <a:rPr lang="en-US" dirty="0" err="1"/>
              <a:t>membeli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di </a:t>
            </a:r>
            <a:r>
              <a:rPr lang="en-US" dirty="0" err="1"/>
              <a:t>rentang</a:t>
            </a:r>
            <a:r>
              <a:rPr lang="en-US" dirty="0"/>
              <a:t> </a:t>
            </a:r>
            <a:r>
              <a:rPr lang="en-US" dirty="0" err="1"/>
              <a:t>berat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2-4 kg </a:t>
            </a:r>
            <a:r>
              <a:rPr lang="en-US" dirty="0" err="1"/>
              <a:t>sebelum</a:t>
            </a:r>
            <a:r>
              <a:rPr lang="en-US" dirty="0"/>
              <a:t> customer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0422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4;p2"/>
          <p:cNvSpPr txBox="1"/>
          <p:nvPr/>
        </p:nvSpPr>
        <p:spPr>
          <a:xfrm>
            <a:off x="6328020" y="1495598"/>
            <a:ext cx="472719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200" dirty="0" err="1"/>
              <a:t>Berdasarkan</a:t>
            </a:r>
            <a:r>
              <a:rPr lang="en-US" sz="1200" dirty="0"/>
              <a:t> data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keterlambatan</a:t>
            </a:r>
            <a:r>
              <a:rPr lang="en-US" sz="1200" dirty="0"/>
              <a:t> </a:t>
            </a:r>
            <a:r>
              <a:rPr lang="en-US" sz="1200" dirty="0" err="1"/>
              <a:t>pengiriman</a:t>
            </a:r>
            <a:r>
              <a:rPr lang="en-US" sz="1200" dirty="0"/>
              <a:t> </a:t>
            </a:r>
            <a:r>
              <a:rPr lang="en-US" sz="1200" dirty="0" err="1"/>
              <a:t>menurun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meningkatnya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telepon</a:t>
            </a:r>
            <a:r>
              <a:rPr lang="en-US" sz="1200" dirty="0"/>
              <a:t> yang </a:t>
            </a:r>
            <a:r>
              <a:rPr lang="en-US" sz="1200" dirty="0" err="1"/>
              <a:t>diterima</a:t>
            </a:r>
            <a:r>
              <a:rPr lang="en-US" sz="1200" dirty="0"/>
              <a:t> </a:t>
            </a:r>
            <a:r>
              <a:rPr lang="en-US" sz="1200" dirty="0" err="1"/>
              <a:t>oleh</a:t>
            </a:r>
            <a:r>
              <a:rPr lang="en-US" sz="1200" dirty="0"/>
              <a:t> customer care.</a:t>
            </a:r>
          </a:p>
          <a:p>
            <a:pPr lvl="0" algn="just">
              <a:lnSpc>
                <a:spcPct val="150000"/>
              </a:lnSpc>
            </a:pPr>
            <a:r>
              <a:rPr lang="en-US" sz="1200" dirty="0"/>
              <a:t>Perusahaan </a:t>
            </a:r>
            <a:r>
              <a:rPr lang="en-US" sz="1200" dirty="0" err="1"/>
              <a:t>perlu</a:t>
            </a:r>
            <a:r>
              <a:rPr lang="en-US" sz="1200" dirty="0"/>
              <a:t> </a:t>
            </a:r>
            <a:r>
              <a:rPr lang="en-US" sz="1200" dirty="0" err="1"/>
              <a:t>mencari</a:t>
            </a:r>
            <a:r>
              <a:rPr lang="en-US" sz="1200" dirty="0"/>
              <a:t> </a:t>
            </a:r>
            <a:r>
              <a:rPr lang="en-US" sz="1200" dirty="0" err="1"/>
              <a:t>informasi</a:t>
            </a:r>
            <a:r>
              <a:rPr lang="en-US" sz="1200" dirty="0"/>
              <a:t> </a:t>
            </a:r>
            <a:r>
              <a:rPr lang="en-US" sz="1200" dirty="0" err="1"/>
              <a:t>mengenai</a:t>
            </a:r>
            <a:r>
              <a:rPr lang="en-US" sz="1200" dirty="0"/>
              <a:t> </a:t>
            </a:r>
            <a:r>
              <a:rPr lang="en-US" sz="1200" dirty="0" err="1"/>
              <a:t>isi</a:t>
            </a:r>
            <a:r>
              <a:rPr lang="en-US" sz="1200" dirty="0"/>
              <a:t> </a:t>
            </a:r>
            <a:r>
              <a:rPr lang="en-US" sz="1200" dirty="0" err="1"/>
              <a:t>telepon</a:t>
            </a:r>
            <a:r>
              <a:rPr lang="en-US" sz="1200" dirty="0"/>
              <a:t> customer </a:t>
            </a:r>
            <a:r>
              <a:rPr lang="en-US" sz="1200" dirty="0" err="1"/>
              <a:t>kepada</a:t>
            </a:r>
            <a:r>
              <a:rPr lang="en-US" sz="1200" dirty="0"/>
              <a:t> customer care (</a:t>
            </a:r>
            <a:r>
              <a:rPr lang="en-US" sz="1200" dirty="0" err="1"/>
              <a:t>siapa</a:t>
            </a:r>
            <a:r>
              <a:rPr lang="en-US" sz="1200" dirty="0"/>
              <a:t> </a:t>
            </a:r>
            <a:r>
              <a:rPr lang="en-US" sz="1200" dirty="0" err="1"/>
              <a:t>penelpon</a:t>
            </a:r>
            <a:r>
              <a:rPr lang="en-US" sz="1200" dirty="0"/>
              <a:t>, </a:t>
            </a:r>
            <a:r>
              <a:rPr lang="en-US" sz="1200" dirty="0" err="1"/>
              <a:t>isi</a:t>
            </a:r>
            <a:r>
              <a:rPr lang="en-US" sz="1200" dirty="0"/>
              <a:t> </a:t>
            </a:r>
            <a:r>
              <a:rPr lang="en-US" sz="1200" dirty="0" err="1"/>
              <a:t>telepon</a:t>
            </a:r>
            <a:r>
              <a:rPr lang="en-US" sz="1200" dirty="0"/>
              <a:t>), </a:t>
            </a:r>
            <a:r>
              <a:rPr lang="en-US" sz="1200" dirty="0" err="1"/>
              <a:t>sehingga</a:t>
            </a:r>
            <a:r>
              <a:rPr lang="en-US" sz="1200" dirty="0"/>
              <a:t> </a:t>
            </a:r>
            <a:r>
              <a:rPr lang="en-US" sz="1200" dirty="0" err="1"/>
              <a:t>bisa</a:t>
            </a:r>
            <a:r>
              <a:rPr lang="en-US" sz="1200" dirty="0"/>
              <a:t> </a:t>
            </a:r>
            <a:r>
              <a:rPr lang="en-US" sz="1200" dirty="0" err="1"/>
              <a:t>menentukan</a:t>
            </a:r>
            <a:r>
              <a:rPr lang="en-US" sz="1200" dirty="0"/>
              <a:t> </a:t>
            </a:r>
            <a:r>
              <a:rPr lang="en-US" sz="1200" dirty="0" err="1"/>
              <a:t>korelasi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keterlambatan</a:t>
            </a:r>
            <a:r>
              <a:rPr lang="en-US" sz="1200" dirty="0"/>
              <a:t> </a:t>
            </a:r>
            <a:r>
              <a:rPr lang="en-US" sz="1200" dirty="0" err="1"/>
              <a:t>pengiriman</a:t>
            </a:r>
            <a:r>
              <a:rPr lang="en-US" sz="1200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26" y="854394"/>
            <a:ext cx="4926984" cy="3121166"/>
          </a:xfrm>
          <a:prstGeom prst="rect">
            <a:avLst/>
          </a:prstGeom>
        </p:spPr>
      </p:pic>
      <p:sp>
        <p:nvSpPr>
          <p:cNvPr id="9" name="Google Shape;74;p2"/>
          <p:cNvSpPr txBox="1"/>
          <p:nvPr/>
        </p:nvSpPr>
        <p:spPr>
          <a:xfrm>
            <a:off x="1440874" y="3975560"/>
            <a:ext cx="9774291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200" dirty="0" err="1"/>
              <a:t>Rekomendasi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Asumsi</a:t>
            </a:r>
            <a:r>
              <a:rPr lang="en-US" sz="1200" dirty="0"/>
              <a:t>: </a:t>
            </a:r>
          </a:p>
          <a:p>
            <a:pPr lvl="0" algn="just">
              <a:lnSpc>
                <a:spcPct val="150000"/>
              </a:lnSpc>
            </a:pPr>
            <a:r>
              <a:rPr lang="en-US" sz="1200" dirty="0"/>
              <a:t>1. </a:t>
            </a:r>
            <a:r>
              <a:rPr lang="en-US" sz="1200" dirty="0" err="1"/>
              <a:t>Bila</a:t>
            </a:r>
            <a:r>
              <a:rPr lang="en-US" sz="1200" dirty="0"/>
              <a:t> di </a:t>
            </a:r>
            <a:r>
              <a:rPr lang="en-US" sz="1200" dirty="0" err="1"/>
              <a:t>asumsikan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</a:t>
            </a:r>
            <a:r>
              <a:rPr lang="en-US" sz="1200" dirty="0" err="1"/>
              <a:t>pelanggan</a:t>
            </a:r>
            <a:r>
              <a:rPr lang="en-US" sz="1200" dirty="0"/>
              <a:t> </a:t>
            </a:r>
            <a:r>
              <a:rPr lang="en-US" sz="1200" dirty="0" err="1"/>
              <a:t>menelpon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konfirmasi</a:t>
            </a:r>
            <a:r>
              <a:rPr lang="en-US" sz="1200" dirty="0"/>
              <a:t> </a:t>
            </a:r>
            <a:r>
              <a:rPr lang="en-US" sz="1200" dirty="0" err="1"/>
              <a:t>pemesanan</a:t>
            </a:r>
            <a:r>
              <a:rPr lang="en-US" sz="1200" dirty="0"/>
              <a:t>, </a:t>
            </a:r>
            <a:r>
              <a:rPr lang="en-US" sz="1200" dirty="0" err="1"/>
              <a:t>maka</a:t>
            </a:r>
            <a:r>
              <a:rPr lang="en-US" sz="1200" dirty="0"/>
              <a:t> </a:t>
            </a:r>
            <a:r>
              <a:rPr lang="en-US" sz="1200" dirty="0" err="1"/>
              <a:t>bisa</a:t>
            </a:r>
            <a:r>
              <a:rPr lang="en-US" sz="1200" dirty="0"/>
              <a:t> </a:t>
            </a:r>
            <a:r>
              <a:rPr lang="en-US" sz="1200" dirty="0" err="1"/>
              <a:t>dilakukan</a:t>
            </a:r>
            <a:r>
              <a:rPr lang="en-US" sz="1200" dirty="0"/>
              <a:t> proses </a:t>
            </a:r>
            <a:r>
              <a:rPr lang="en-US" sz="1200" dirty="0" err="1"/>
              <a:t>konfirmasi</a:t>
            </a:r>
            <a:r>
              <a:rPr lang="en-US" sz="1200" dirty="0"/>
              <a:t> </a:t>
            </a:r>
            <a:r>
              <a:rPr lang="en-US" sz="1200" dirty="0" err="1"/>
              <a:t>pemesanan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pelanggan</a:t>
            </a:r>
            <a:r>
              <a:rPr lang="en-US" sz="1200" dirty="0"/>
              <a:t> </a:t>
            </a:r>
            <a:r>
              <a:rPr lang="en-US" sz="1200" dirty="0" err="1"/>
              <a:t>memberikan</a:t>
            </a:r>
            <a:r>
              <a:rPr lang="en-US" sz="1200" dirty="0"/>
              <a:t> </a:t>
            </a:r>
            <a:r>
              <a:rPr lang="en-US" sz="1200" dirty="0" err="1"/>
              <a:t>pengingat</a:t>
            </a:r>
            <a:r>
              <a:rPr lang="en-US" sz="1200" dirty="0"/>
              <a:t> </a:t>
            </a:r>
            <a:r>
              <a:rPr lang="en-US" sz="1200" dirty="0" err="1"/>
              <a:t>kepada</a:t>
            </a:r>
            <a:r>
              <a:rPr lang="en-US" sz="1200" dirty="0"/>
              <a:t> </a:t>
            </a:r>
            <a:r>
              <a:rPr lang="en-US" sz="1200" dirty="0" err="1"/>
              <a:t>penjual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segera</a:t>
            </a:r>
            <a:r>
              <a:rPr lang="en-US" sz="1200" dirty="0"/>
              <a:t> </a:t>
            </a: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konfirmasi</a:t>
            </a:r>
            <a:r>
              <a:rPr lang="en-US" sz="1200" dirty="0"/>
              <a:t> </a:t>
            </a:r>
            <a:r>
              <a:rPr lang="en-US" sz="1200" dirty="0" err="1"/>
              <a:t>ketersediaan</a:t>
            </a:r>
            <a:r>
              <a:rPr lang="en-US" sz="1200" dirty="0"/>
              <a:t> </a:t>
            </a:r>
            <a:r>
              <a:rPr lang="en-US" sz="1200" dirty="0" err="1"/>
              <a:t>barang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kesiapaan</a:t>
            </a:r>
            <a:r>
              <a:rPr lang="en-US" sz="1200" dirty="0"/>
              <a:t> </a:t>
            </a:r>
            <a:r>
              <a:rPr lang="en-US" sz="1200" dirty="0" err="1"/>
              <a:t>pengiriman</a:t>
            </a:r>
            <a:r>
              <a:rPr lang="en-US" sz="1200" dirty="0"/>
              <a:t> </a:t>
            </a:r>
            <a:r>
              <a:rPr lang="en-US" sz="1200" dirty="0" err="1"/>
              <a:t>kepada</a:t>
            </a:r>
            <a:r>
              <a:rPr lang="en-US" sz="1200" dirty="0"/>
              <a:t> </a:t>
            </a:r>
            <a:r>
              <a:rPr lang="en-US" sz="1200" dirty="0" err="1"/>
              <a:t>bagian</a:t>
            </a:r>
            <a:r>
              <a:rPr lang="en-US" sz="1200" dirty="0"/>
              <a:t> </a:t>
            </a:r>
            <a:r>
              <a:rPr lang="en-US" sz="1200" dirty="0" err="1"/>
              <a:t>pengiriman</a:t>
            </a:r>
            <a:r>
              <a:rPr lang="en-US" sz="1200" dirty="0"/>
              <a:t>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kurir</a:t>
            </a:r>
            <a:r>
              <a:rPr lang="en-US" sz="1200" dirty="0"/>
              <a:t>. (</a:t>
            </a:r>
            <a:r>
              <a:rPr lang="en-US" sz="1200" dirty="0" err="1"/>
              <a:t>bisa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r>
              <a:rPr lang="en-US" sz="1200" dirty="0"/>
              <a:t>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ditambahkan</a:t>
            </a:r>
            <a:r>
              <a:rPr lang="en-US" sz="1200" dirty="0"/>
              <a:t> </a:t>
            </a:r>
            <a:r>
              <a:rPr lang="en-US" sz="1200" dirty="0" err="1"/>
              <a:t>pada</a:t>
            </a:r>
            <a:r>
              <a:rPr lang="en-US" sz="1200" dirty="0"/>
              <a:t> </a:t>
            </a:r>
            <a:r>
              <a:rPr lang="en-US" sz="1200" dirty="0" err="1"/>
              <a:t>petugas</a:t>
            </a:r>
            <a:r>
              <a:rPr lang="en-US" sz="1200" dirty="0"/>
              <a:t> </a:t>
            </a:r>
            <a:r>
              <a:rPr lang="en-US" sz="1200" dirty="0" err="1"/>
              <a:t>tertentu</a:t>
            </a:r>
            <a:r>
              <a:rPr lang="en-US" sz="1200" dirty="0"/>
              <a:t>).</a:t>
            </a:r>
          </a:p>
          <a:p>
            <a:pPr lvl="0" algn="just">
              <a:lnSpc>
                <a:spcPct val="150000"/>
              </a:lnSpc>
            </a:pPr>
            <a:r>
              <a:rPr lang="en-US" sz="1200" dirty="0"/>
              <a:t>2. </a:t>
            </a:r>
            <a:r>
              <a:rPr lang="en-US" sz="1200" dirty="0" err="1"/>
              <a:t>Bila</a:t>
            </a:r>
            <a:r>
              <a:rPr lang="en-US" sz="1200" dirty="0"/>
              <a:t> di </a:t>
            </a:r>
            <a:r>
              <a:rPr lang="en-US" sz="1200" dirty="0" err="1"/>
              <a:t>asumsikan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</a:t>
            </a:r>
            <a:r>
              <a:rPr lang="en-US" sz="1200" dirty="0" err="1"/>
              <a:t>penjual</a:t>
            </a:r>
            <a:r>
              <a:rPr lang="en-US" sz="1200" dirty="0"/>
              <a:t> </a:t>
            </a:r>
            <a:r>
              <a:rPr lang="en-US" sz="1200" dirty="0" err="1"/>
              <a:t>menelpon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konfirmasi</a:t>
            </a:r>
            <a:r>
              <a:rPr lang="en-US" sz="1200" dirty="0"/>
              <a:t> </a:t>
            </a:r>
            <a:r>
              <a:rPr lang="en-US" sz="1200" dirty="0" err="1"/>
              <a:t>kesediaan</a:t>
            </a:r>
            <a:r>
              <a:rPr lang="en-US" sz="1200" dirty="0"/>
              <a:t> </a:t>
            </a:r>
            <a:r>
              <a:rPr lang="en-US" sz="1200" dirty="0" err="1"/>
              <a:t>pesanan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barang</a:t>
            </a:r>
            <a:r>
              <a:rPr lang="en-US" sz="1200" dirty="0"/>
              <a:t> </a:t>
            </a:r>
            <a:r>
              <a:rPr lang="en-US" sz="1200" dirty="0" err="1"/>
              <a:t>siap</a:t>
            </a:r>
            <a:r>
              <a:rPr lang="en-US" sz="1200" dirty="0"/>
              <a:t> di </a:t>
            </a:r>
            <a:r>
              <a:rPr lang="en-US" sz="1200" dirty="0" err="1"/>
              <a:t>kirim</a:t>
            </a:r>
            <a:r>
              <a:rPr lang="en-US" sz="1200" dirty="0"/>
              <a:t>, </a:t>
            </a:r>
            <a:r>
              <a:rPr lang="en-US" sz="1200" dirty="0" err="1"/>
              <a:t>maka</a:t>
            </a:r>
            <a:r>
              <a:rPr lang="en-US" sz="1200" dirty="0"/>
              <a:t> </a:t>
            </a:r>
            <a:r>
              <a:rPr lang="en-US" sz="1200" dirty="0" err="1"/>
              <a:t>bisa</a:t>
            </a:r>
            <a:r>
              <a:rPr lang="en-US" sz="1200" dirty="0"/>
              <a:t> </a:t>
            </a:r>
            <a:r>
              <a:rPr lang="en-US" sz="1200" dirty="0" err="1"/>
              <a:t>dilakukan</a:t>
            </a:r>
            <a:r>
              <a:rPr lang="en-US" sz="1200" dirty="0"/>
              <a:t> proses </a:t>
            </a:r>
            <a:r>
              <a:rPr lang="en-US" sz="1200" dirty="0" err="1"/>
              <a:t>otomatisasi</a:t>
            </a:r>
            <a:r>
              <a:rPr lang="en-US" sz="1200" dirty="0"/>
              <a:t> </a:t>
            </a:r>
            <a:r>
              <a:rPr lang="en-US" sz="1200" dirty="0" err="1"/>
              <a:t>saat</a:t>
            </a:r>
            <a:r>
              <a:rPr lang="en-US" sz="1200" dirty="0"/>
              <a:t> </a:t>
            </a:r>
            <a:r>
              <a:rPr lang="en-US" sz="1200" dirty="0" err="1"/>
              <a:t>penjual</a:t>
            </a:r>
            <a:r>
              <a:rPr lang="en-US" sz="1200" dirty="0"/>
              <a:t> </a:t>
            </a:r>
            <a:r>
              <a:rPr lang="en-US" sz="1200" dirty="0" err="1"/>
              <a:t>konfirmasi</a:t>
            </a:r>
            <a:r>
              <a:rPr lang="en-US" sz="1200" dirty="0"/>
              <a:t> </a:t>
            </a:r>
            <a:r>
              <a:rPr lang="en-US" sz="1200" dirty="0" err="1"/>
              <a:t>kesediaan</a:t>
            </a:r>
            <a:r>
              <a:rPr lang="en-US" sz="1200" dirty="0"/>
              <a:t> </a:t>
            </a:r>
            <a:r>
              <a:rPr lang="en-US" sz="1200" dirty="0" err="1"/>
              <a:t>barang</a:t>
            </a:r>
            <a:r>
              <a:rPr lang="en-US" sz="1200" dirty="0"/>
              <a:t>, </a:t>
            </a:r>
            <a:r>
              <a:rPr lang="en-US" sz="1200" dirty="0" err="1"/>
              <a:t>langsung</a:t>
            </a:r>
            <a:r>
              <a:rPr lang="en-US" sz="1200" dirty="0"/>
              <a:t> </a:t>
            </a:r>
            <a:r>
              <a:rPr lang="en-US" sz="1200" dirty="0" err="1"/>
              <a:t>barang</a:t>
            </a:r>
            <a:r>
              <a:rPr lang="en-US" sz="1200" dirty="0"/>
              <a:t> </a:t>
            </a:r>
            <a:r>
              <a:rPr lang="en-US" sz="1200" dirty="0" err="1"/>
              <a:t>disiapkan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di </a:t>
            </a:r>
            <a:r>
              <a:rPr lang="en-US" sz="1200" dirty="0" err="1"/>
              <a:t>kirim</a:t>
            </a:r>
            <a:r>
              <a:rPr lang="en-US" sz="1200" dirty="0"/>
              <a:t> </a:t>
            </a:r>
            <a:r>
              <a:rPr lang="en-US" sz="1200" dirty="0" err="1"/>
              <a:t>pada</a:t>
            </a:r>
            <a:r>
              <a:rPr lang="en-US" sz="1200" dirty="0"/>
              <a:t> </a:t>
            </a:r>
            <a:r>
              <a:rPr lang="en-US" sz="1200" dirty="0" err="1"/>
              <a:t>hari</a:t>
            </a:r>
            <a:r>
              <a:rPr lang="en-US" sz="1200" dirty="0"/>
              <a:t> yang </a:t>
            </a:r>
            <a:r>
              <a:rPr lang="en-US" sz="1200" dirty="0" err="1"/>
              <a:t>sama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mengirimkan</a:t>
            </a:r>
            <a:r>
              <a:rPr lang="en-US" sz="1200" dirty="0"/>
              <a:t> </a:t>
            </a:r>
            <a:r>
              <a:rPr lang="en-US" sz="1200" dirty="0" err="1"/>
              <a:t>konfirmasi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kurir</a:t>
            </a:r>
            <a:r>
              <a:rPr lang="en-US" sz="1200" dirty="0"/>
              <a:t> </a:t>
            </a:r>
            <a:r>
              <a:rPr lang="en-US" sz="1200" dirty="0" err="1"/>
              <a:t>mengirimkan</a:t>
            </a:r>
            <a:r>
              <a:rPr lang="en-US" sz="1200" dirty="0"/>
              <a:t>.</a:t>
            </a:r>
          </a:p>
        </p:txBody>
      </p:sp>
      <p:sp>
        <p:nvSpPr>
          <p:cNvPr id="10" name="Google Shape;74;p2"/>
          <p:cNvSpPr txBox="1"/>
          <p:nvPr/>
        </p:nvSpPr>
        <p:spPr>
          <a:xfrm>
            <a:off x="792339" y="173907"/>
            <a:ext cx="977867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4. Business Insight</a:t>
            </a:r>
          </a:p>
        </p:txBody>
      </p:sp>
      <p:sp>
        <p:nvSpPr>
          <p:cNvPr id="8" name="Google Shape;74;p2"/>
          <p:cNvSpPr txBox="1"/>
          <p:nvPr/>
        </p:nvSpPr>
        <p:spPr>
          <a:xfrm>
            <a:off x="792340" y="6035779"/>
            <a:ext cx="9692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5. Git</a:t>
            </a:r>
          </a:p>
        </p:txBody>
      </p:sp>
      <p:sp>
        <p:nvSpPr>
          <p:cNvPr id="11" name="Google Shape;74;p2"/>
          <p:cNvSpPr txBox="1"/>
          <p:nvPr/>
        </p:nvSpPr>
        <p:spPr>
          <a:xfrm>
            <a:off x="1761565" y="6103387"/>
            <a:ext cx="4973189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ID" sz="1100" dirty="0">
                <a:hlinkClick r:id="rId3"/>
              </a:rPr>
              <a:t>fathahoscar2/E-Commerce-Business-Shipment-Analysis: </a:t>
            </a:r>
            <a:r>
              <a:rPr lang="en-ID" sz="1100" dirty="0" err="1">
                <a:hlinkClick r:id="rId3"/>
              </a:rPr>
              <a:t>Merupakan</a:t>
            </a:r>
            <a:r>
              <a:rPr lang="en-ID" sz="1100" dirty="0">
                <a:hlinkClick r:id="rId3"/>
              </a:rPr>
              <a:t> </a:t>
            </a:r>
            <a:r>
              <a:rPr lang="en-ID" sz="1100" dirty="0" err="1">
                <a:hlinkClick r:id="rId3"/>
              </a:rPr>
              <a:t>hasil</a:t>
            </a:r>
            <a:r>
              <a:rPr lang="en-ID" sz="1100" dirty="0">
                <a:hlinkClick r:id="rId3"/>
              </a:rPr>
              <a:t> </a:t>
            </a:r>
            <a:r>
              <a:rPr lang="en-ID" sz="1100" dirty="0" err="1">
                <a:hlinkClick r:id="rId3"/>
              </a:rPr>
              <a:t>dari</a:t>
            </a:r>
            <a:r>
              <a:rPr lang="en-ID" sz="1100" dirty="0">
                <a:hlinkClick r:id="rId3"/>
              </a:rPr>
              <a:t> Final Project yang </a:t>
            </a:r>
            <a:r>
              <a:rPr lang="en-ID" sz="1100" dirty="0" err="1">
                <a:hlinkClick r:id="rId3"/>
              </a:rPr>
              <a:t>diselenggarakan</a:t>
            </a:r>
            <a:r>
              <a:rPr lang="en-ID" sz="1100" dirty="0">
                <a:hlinkClick r:id="rId3"/>
              </a:rPr>
              <a:t> oleh </a:t>
            </a:r>
            <a:r>
              <a:rPr lang="en-ID" sz="1100" dirty="0" err="1">
                <a:hlinkClick r:id="rId3"/>
              </a:rPr>
              <a:t>Rakamin</a:t>
            </a:r>
            <a:r>
              <a:rPr lang="en-ID" sz="1100" dirty="0">
                <a:hlinkClick r:id="rId3"/>
              </a:rPr>
              <a:t> Academy (github.com)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3657762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491</Words>
  <Application>Microsoft Office PowerPoint</Application>
  <PresentationFormat>Widescreen</PresentationFormat>
  <Paragraphs>48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Montserrat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msoffice5650</dc:creator>
  <cp:lastModifiedBy>oscar.fathah</cp:lastModifiedBy>
  <cp:revision>31</cp:revision>
  <dcterms:created xsi:type="dcterms:W3CDTF">2020-04-28T06:06:52Z</dcterms:created>
  <dcterms:modified xsi:type="dcterms:W3CDTF">2022-10-29T10:26:21Z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